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5"/>
  </p:notesMasterIdLst>
  <p:sldIdLst>
    <p:sldId id="256" r:id="rId2"/>
    <p:sldId id="284" r:id="rId3"/>
    <p:sldId id="261" r:id="rId4"/>
    <p:sldId id="262" r:id="rId5"/>
    <p:sldId id="263" r:id="rId6"/>
    <p:sldId id="281" r:id="rId7"/>
    <p:sldId id="282" r:id="rId8"/>
    <p:sldId id="265" r:id="rId9"/>
    <p:sldId id="266" r:id="rId10"/>
    <p:sldId id="267" r:id="rId11"/>
    <p:sldId id="272" r:id="rId12"/>
    <p:sldId id="273" r:id="rId13"/>
    <p:sldId id="283" r:id="rId14"/>
  </p:sldIdLst>
  <p:sldSz cx="9144000" cy="5143500" type="screen16x9"/>
  <p:notesSz cx="6858000" cy="9144000"/>
  <p:embeddedFontLst>
    <p:embeddedFont>
      <p:font typeface="Roboto" panose="020B0604020202020204" charset="0"/>
      <p:regular r:id="rId16"/>
      <p:bold r:id="rId17"/>
      <p:italic r:id="rId18"/>
      <p:boldItalic r:id="rId19"/>
    </p:embeddedFont>
    <p:embeddedFont>
      <p:font typeface="Trebuchet MS" panose="020B0603020202020204" pitchFamily="34" charset="0"/>
      <p:regular r:id="rId20"/>
      <p:bold r:id="rId21"/>
      <p:italic r:id="rId22"/>
      <p:boldItalic r:id="rId23"/>
    </p:embeddedFont>
    <p:embeddedFont>
      <p:font typeface="Wingdings 3" panose="05040102010807070707" pitchFamily="18" charset="2"/>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53" autoAdjust="0"/>
  </p:normalViewPr>
  <p:slideViewPr>
    <p:cSldViewPr snapToGrid="0">
      <p:cViewPr varScale="1">
        <p:scale>
          <a:sx n="86" d="100"/>
          <a:sy n="86" d="100"/>
        </p:scale>
        <p:origin x="93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7337FBA-B7E9-4C82-BBDA-81C3FD8EDCD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1DC922C-F45E-4C10-BB67-57F692745FD9}">
      <dgm:prSet/>
      <dgm:spPr/>
      <dgm:t>
        <a:bodyPr/>
        <a:lstStyle/>
        <a:p>
          <a:r>
            <a:rPr lang="en-US"/>
            <a:t>A web app that teaches people how to do vegetable and poultry farming in their own yards.</a:t>
          </a:r>
        </a:p>
      </dgm:t>
    </dgm:pt>
    <dgm:pt modelId="{EA10E047-78ED-414B-8FCE-AD38CCAC3AE8}" type="parTrans" cxnId="{DEBCCAEA-FFBA-4F4B-A15A-31A3062E3AA7}">
      <dgm:prSet/>
      <dgm:spPr/>
      <dgm:t>
        <a:bodyPr/>
        <a:lstStyle/>
        <a:p>
          <a:endParaRPr lang="en-US"/>
        </a:p>
      </dgm:t>
    </dgm:pt>
    <dgm:pt modelId="{B97FB1E7-CE10-40CC-B57C-2A2AFCCB49A9}" type="sibTrans" cxnId="{DEBCCAEA-FFBA-4F4B-A15A-31A3062E3AA7}">
      <dgm:prSet/>
      <dgm:spPr/>
      <dgm:t>
        <a:bodyPr/>
        <a:lstStyle/>
        <a:p>
          <a:endParaRPr lang="en-US"/>
        </a:p>
      </dgm:t>
    </dgm:pt>
    <dgm:pt modelId="{4E2F5B8A-C9DE-4147-94EF-E5424E69F73A}">
      <dgm:prSet/>
      <dgm:spPr/>
      <dgm:t>
        <a:bodyPr/>
        <a:lstStyle/>
        <a:p>
          <a:r>
            <a:rPr lang="en-US"/>
            <a:t>This will help and guide people on how to successfully create  their home farm, tend to it and obtain successful harvests.</a:t>
          </a:r>
        </a:p>
      </dgm:t>
    </dgm:pt>
    <dgm:pt modelId="{1E8A31BC-03CB-4F2B-94E2-8299DF76A82F}" type="parTrans" cxnId="{FEE61A71-E31F-4E30-AEFC-D3BEFF2A154D}">
      <dgm:prSet/>
      <dgm:spPr/>
      <dgm:t>
        <a:bodyPr/>
        <a:lstStyle/>
        <a:p>
          <a:endParaRPr lang="en-US"/>
        </a:p>
      </dgm:t>
    </dgm:pt>
    <dgm:pt modelId="{BE75CF50-D2B4-41F6-8683-6AE5D67BEEF4}" type="sibTrans" cxnId="{FEE61A71-E31F-4E30-AEFC-D3BEFF2A154D}">
      <dgm:prSet/>
      <dgm:spPr/>
      <dgm:t>
        <a:bodyPr/>
        <a:lstStyle/>
        <a:p>
          <a:endParaRPr lang="en-US"/>
        </a:p>
      </dgm:t>
    </dgm:pt>
    <dgm:pt modelId="{B04419B0-7DBA-480C-8767-DC4C9EA47F1D}">
      <dgm:prSet/>
      <dgm:spPr/>
      <dgm:t>
        <a:bodyPr/>
        <a:lstStyle/>
        <a:p>
          <a:r>
            <a:rPr lang="en-US"/>
            <a:t>The app will include a locator side where you can search and connect with other users near you to trade or sell goods to each other.</a:t>
          </a:r>
        </a:p>
      </dgm:t>
    </dgm:pt>
    <dgm:pt modelId="{050958BC-312A-45E0-9510-554F084C625B}" type="parTrans" cxnId="{111506F9-A688-419F-A737-29C848EAE5EA}">
      <dgm:prSet/>
      <dgm:spPr/>
      <dgm:t>
        <a:bodyPr/>
        <a:lstStyle/>
        <a:p>
          <a:endParaRPr lang="en-US"/>
        </a:p>
      </dgm:t>
    </dgm:pt>
    <dgm:pt modelId="{07C10A98-AA40-4032-B4B2-FBF34971C57B}" type="sibTrans" cxnId="{111506F9-A688-419F-A737-29C848EAE5EA}">
      <dgm:prSet/>
      <dgm:spPr/>
      <dgm:t>
        <a:bodyPr/>
        <a:lstStyle/>
        <a:p>
          <a:endParaRPr lang="en-US"/>
        </a:p>
      </dgm:t>
    </dgm:pt>
    <dgm:pt modelId="{43BAF8F8-F1F1-4AC6-88CD-9E5E751EBB45}" type="pres">
      <dgm:prSet presAssocID="{D7337FBA-B7E9-4C82-BBDA-81C3FD8EDCD2}" presName="root" presStyleCnt="0">
        <dgm:presLayoutVars>
          <dgm:dir/>
          <dgm:resizeHandles val="exact"/>
        </dgm:presLayoutVars>
      </dgm:prSet>
      <dgm:spPr/>
    </dgm:pt>
    <dgm:pt modelId="{B213C32F-4462-4716-89B3-E693E6C8B80F}" type="pres">
      <dgm:prSet presAssocID="{31DC922C-F45E-4C10-BB67-57F692745FD9}" presName="compNode" presStyleCnt="0"/>
      <dgm:spPr/>
    </dgm:pt>
    <dgm:pt modelId="{98D82634-8837-485A-AC45-33E36FC45920}" type="pres">
      <dgm:prSet presAssocID="{31DC922C-F45E-4C10-BB67-57F692745FD9}" presName="bgRect" presStyleLbl="bgShp" presStyleIdx="0" presStyleCnt="3"/>
      <dgm:spPr/>
    </dgm:pt>
    <dgm:pt modelId="{EE31BD97-1910-4592-BA60-2B06BCBBA42A}" type="pres">
      <dgm:prSet presAssocID="{31DC922C-F45E-4C10-BB67-57F692745F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7C730086-22D4-456E-A804-7CAC861976CA}" type="pres">
      <dgm:prSet presAssocID="{31DC922C-F45E-4C10-BB67-57F692745FD9}" presName="spaceRect" presStyleCnt="0"/>
      <dgm:spPr/>
    </dgm:pt>
    <dgm:pt modelId="{874B504F-58B2-4126-BAF3-BAAA90E4320F}" type="pres">
      <dgm:prSet presAssocID="{31DC922C-F45E-4C10-BB67-57F692745FD9}" presName="parTx" presStyleLbl="revTx" presStyleIdx="0" presStyleCnt="3">
        <dgm:presLayoutVars>
          <dgm:chMax val="0"/>
          <dgm:chPref val="0"/>
        </dgm:presLayoutVars>
      </dgm:prSet>
      <dgm:spPr/>
    </dgm:pt>
    <dgm:pt modelId="{0CDC4731-02B3-4E10-8648-6FE0F80DE2C8}" type="pres">
      <dgm:prSet presAssocID="{B97FB1E7-CE10-40CC-B57C-2A2AFCCB49A9}" presName="sibTrans" presStyleCnt="0"/>
      <dgm:spPr/>
    </dgm:pt>
    <dgm:pt modelId="{B875CE19-1017-4E89-AE79-09AAFE3F0C34}" type="pres">
      <dgm:prSet presAssocID="{4E2F5B8A-C9DE-4147-94EF-E5424E69F73A}" presName="compNode" presStyleCnt="0"/>
      <dgm:spPr/>
    </dgm:pt>
    <dgm:pt modelId="{03C172CA-4522-4B6B-A6E3-26E61580F5D4}" type="pres">
      <dgm:prSet presAssocID="{4E2F5B8A-C9DE-4147-94EF-E5424E69F73A}" presName="bgRect" presStyleLbl="bgShp" presStyleIdx="1" presStyleCnt="3"/>
      <dgm:spPr/>
    </dgm:pt>
    <dgm:pt modelId="{7D84A4C4-D148-4167-9AC8-5D8CFC8BBE24}" type="pres">
      <dgm:prSet presAssocID="{4E2F5B8A-C9DE-4147-94EF-E5424E69F73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n"/>
        </a:ext>
      </dgm:extLst>
    </dgm:pt>
    <dgm:pt modelId="{FE48E04B-8D64-4E80-9207-70F827270DB2}" type="pres">
      <dgm:prSet presAssocID="{4E2F5B8A-C9DE-4147-94EF-E5424E69F73A}" presName="spaceRect" presStyleCnt="0"/>
      <dgm:spPr/>
    </dgm:pt>
    <dgm:pt modelId="{C040C876-130A-4D8F-B572-6ACCD0F89C07}" type="pres">
      <dgm:prSet presAssocID="{4E2F5B8A-C9DE-4147-94EF-E5424E69F73A}" presName="parTx" presStyleLbl="revTx" presStyleIdx="1" presStyleCnt="3">
        <dgm:presLayoutVars>
          <dgm:chMax val="0"/>
          <dgm:chPref val="0"/>
        </dgm:presLayoutVars>
      </dgm:prSet>
      <dgm:spPr/>
    </dgm:pt>
    <dgm:pt modelId="{A08EFC2F-343E-4E79-8587-6E4836797C42}" type="pres">
      <dgm:prSet presAssocID="{BE75CF50-D2B4-41F6-8683-6AE5D67BEEF4}" presName="sibTrans" presStyleCnt="0"/>
      <dgm:spPr/>
    </dgm:pt>
    <dgm:pt modelId="{081ABC92-555D-421F-A026-01FDD2802662}" type="pres">
      <dgm:prSet presAssocID="{B04419B0-7DBA-480C-8767-DC4C9EA47F1D}" presName="compNode" presStyleCnt="0"/>
      <dgm:spPr/>
    </dgm:pt>
    <dgm:pt modelId="{8C6D3DFC-1C35-463C-B5ED-2B91E58BBF40}" type="pres">
      <dgm:prSet presAssocID="{B04419B0-7DBA-480C-8767-DC4C9EA47F1D}" presName="bgRect" presStyleLbl="bgShp" presStyleIdx="2" presStyleCnt="3"/>
      <dgm:spPr/>
    </dgm:pt>
    <dgm:pt modelId="{37DBC865-EF5A-4AEC-B3C7-54E150798797}" type="pres">
      <dgm:prSet presAssocID="{B04419B0-7DBA-480C-8767-DC4C9EA47F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33056CD8-534C-45B8-86F9-A611ECFA5326}" type="pres">
      <dgm:prSet presAssocID="{B04419B0-7DBA-480C-8767-DC4C9EA47F1D}" presName="spaceRect" presStyleCnt="0"/>
      <dgm:spPr/>
    </dgm:pt>
    <dgm:pt modelId="{AC013B89-66DF-4186-8532-FE61C9077E17}" type="pres">
      <dgm:prSet presAssocID="{B04419B0-7DBA-480C-8767-DC4C9EA47F1D}" presName="parTx" presStyleLbl="revTx" presStyleIdx="2" presStyleCnt="3">
        <dgm:presLayoutVars>
          <dgm:chMax val="0"/>
          <dgm:chPref val="0"/>
        </dgm:presLayoutVars>
      </dgm:prSet>
      <dgm:spPr/>
    </dgm:pt>
  </dgm:ptLst>
  <dgm:cxnLst>
    <dgm:cxn modelId="{54B65511-C3D9-4BA7-9888-E2E2287C65EF}" type="presOf" srcId="{31DC922C-F45E-4C10-BB67-57F692745FD9}" destId="{874B504F-58B2-4126-BAF3-BAAA90E4320F}" srcOrd="0" destOrd="0" presId="urn:microsoft.com/office/officeart/2018/2/layout/IconVerticalSolidList"/>
    <dgm:cxn modelId="{C145E941-1B74-43D7-9C5D-E315C38DA7CE}" type="presOf" srcId="{D7337FBA-B7E9-4C82-BBDA-81C3FD8EDCD2}" destId="{43BAF8F8-F1F1-4AC6-88CD-9E5E751EBB45}" srcOrd="0" destOrd="0" presId="urn:microsoft.com/office/officeart/2018/2/layout/IconVerticalSolidList"/>
    <dgm:cxn modelId="{FEE61A71-E31F-4E30-AEFC-D3BEFF2A154D}" srcId="{D7337FBA-B7E9-4C82-BBDA-81C3FD8EDCD2}" destId="{4E2F5B8A-C9DE-4147-94EF-E5424E69F73A}" srcOrd="1" destOrd="0" parTransId="{1E8A31BC-03CB-4F2B-94E2-8299DF76A82F}" sibTransId="{BE75CF50-D2B4-41F6-8683-6AE5D67BEEF4}"/>
    <dgm:cxn modelId="{8869BF82-CAF7-4814-A2C7-D77ABC309B88}" type="presOf" srcId="{4E2F5B8A-C9DE-4147-94EF-E5424E69F73A}" destId="{C040C876-130A-4D8F-B572-6ACCD0F89C07}" srcOrd="0" destOrd="0" presId="urn:microsoft.com/office/officeart/2018/2/layout/IconVerticalSolidList"/>
    <dgm:cxn modelId="{C3F113BB-AE5F-4E94-85C2-999591B260AE}" type="presOf" srcId="{B04419B0-7DBA-480C-8767-DC4C9EA47F1D}" destId="{AC013B89-66DF-4186-8532-FE61C9077E17}" srcOrd="0" destOrd="0" presId="urn:microsoft.com/office/officeart/2018/2/layout/IconVerticalSolidList"/>
    <dgm:cxn modelId="{DEBCCAEA-FFBA-4F4B-A15A-31A3062E3AA7}" srcId="{D7337FBA-B7E9-4C82-BBDA-81C3FD8EDCD2}" destId="{31DC922C-F45E-4C10-BB67-57F692745FD9}" srcOrd="0" destOrd="0" parTransId="{EA10E047-78ED-414B-8FCE-AD38CCAC3AE8}" sibTransId="{B97FB1E7-CE10-40CC-B57C-2A2AFCCB49A9}"/>
    <dgm:cxn modelId="{111506F9-A688-419F-A737-29C848EAE5EA}" srcId="{D7337FBA-B7E9-4C82-BBDA-81C3FD8EDCD2}" destId="{B04419B0-7DBA-480C-8767-DC4C9EA47F1D}" srcOrd="2" destOrd="0" parTransId="{050958BC-312A-45E0-9510-554F084C625B}" sibTransId="{07C10A98-AA40-4032-B4B2-FBF34971C57B}"/>
    <dgm:cxn modelId="{057DA6F4-A350-4971-BF14-E181885CB47A}" type="presParOf" srcId="{43BAF8F8-F1F1-4AC6-88CD-9E5E751EBB45}" destId="{B213C32F-4462-4716-89B3-E693E6C8B80F}" srcOrd="0" destOrd="0" presId="urn:microsoft.com/office/officeart/2018/2/layout/IconVerticalSolidList"/>
    <dgm:cxn modelId="{29B96F1B-77E9-4588-8F0E-1EC6EDB3AEBF}" type="presParOf" srcId="{B213C32F-4462-4716-89B3-E693E6C8B80F}" destId="{98D82634-8837-485A-AC45-33E36FC45920}" srcOrd="0" destOrd="0" presId="urn:microsoft.com/office/officeart/2018/2/layout/IconVerticalSolidList"/>
    <dgm:cxn modelId="{1318FC3E-65F6-4B20-A3D1-35429032063D}" type="presParOf" srcId="{B213C32F-4462-4716-89B3-E693E6C8B80F}" destId="{EE31BD97-1910-4592-BA60-2B06BCBBA42A}" srcOrd="1" destOrd="0" presId="urn:microsoft.com/office/officeart/2018/2/layout/IconVerticalSolidList"/>
    <dgm:cxn modelId="{33DDC8C3-CC0E-45A2-8484-2F8DC789C2F3}" type="presParOf" srcId="{B213C32F-4462-4716-89B3-E693E6C8B80F}" destId="{7C730086-22D4-456E-A804-7CAC861976CA}" srcOrd="2" destOrd="0" presId="urn:microsoft.com/office/officeart/2018/2/layout/IconVerticalSolidList"/>
    <dgm:cxn modelId="{00A55592-DAE9-45EA-9AC2-068409A6C26E}" type="presParOf" srcId="{B213C32F-4462-4716-89B3-E693E6C8B80F}" destId="{874B504F-58B2-4126-BAF3-BAAA90E4320F}" srcOrd="3" destOrd="0" presId="urn:microsoft.com/office/officeart/2018/2/layout/IconVerticalSolidList"/>
    <dgm:cxn modelId="{0F54F9EE-C0F9-4274-9FCA-164396525166}" type="presParOf" srcId="{43BAF8F8-F1F1-4AC6-88CD-9E5E751EBB45}" destId="{0CDC4731-02B3-4E10-8648-6FE0F80DE2C8}" srcOrd="1" destOrd="0" presId="urn:microsoft.com/office/officeart/2018/2/layout/IconVerticalSolidList"/>
    <dgm:cxn modelId="{D853BFDE-AB1E-477F-8E03-0A417E706C3D}" type="presParOf" srcId="{43BAF8F8-F1F1-4AC6-88CD-9E5E751EBB45}" destId="{B875CE19-1017-4E89-AE79-09AAFE3F0C34}" srcOrd="2" destOrd="0" presId="urn:microsoft.com/office/officeart/2018/2/layout/IconVerticalSolidList"/>
    <dgm:cxn modelId="{2BB98216-CD3E-4FB5-801E-ADDF9CAA5107}" type="presParOf" srcId="{B875CE19-1017-4E89-AE79-09AAFE3F0C34}" destId="{03C172CA-4522-4B6B-A6E3-26E61580F5D4}" srcOrd="0" destOrd="0" presId="urn:microsoft.com/office/officeart/2018/2/layout/IconVerticalSolidList"/>
    <dgm:cxn modelId="{A61D706C-F5A7-4561-9997-3D6486CFB748}" type="presParOf" srcId="{B875CE19-1017-4E89-AE79-09AAFE3F0C34}" destId="{7D84A4C4-D148-4167-9AC8-5D8CFC8BBE24}" srcOrd="1" destOrd="0" presId="urn:microsoft.com/office/officeart/2018/2/layout/IconVerticalSolidList"/>
    <dgm:cxn modelId="{B55530EB-F0E2-411E-9879-1336358674E3}" type="presParOf" srcId="{B875CE19-1017-4E89-AE79-09AAFE3F0C34}" destId="{FE48E04B-8D64-4E80-9207-70F827270DB2}" srcOrd="2" destOrd="0" presId="urn:microsoft.com/office/officeart/2018/2/layout/IconVerticalSolidList"/>
    <dgm:cxn modelId="{F1AD86D0-ADEB-4EBA-B4F1-23FED315F773}" type="presParOf" srcId="{B875CE19-1017-4E89-AE79-09AAFE3F0C34}" destId="{C040C876-130A-4D8F-B572-6ACCD0F89C07}" srcOrd="3" destOrd="0" presId="urn:microsoft.com/office/officeart/2018/2/layout/IconVerticalSolidList"/>
    <dgm:cxn modelId="{3E99BB61-66CF-4A81-88C3-0451B61A95B4}" type="presParOf" srcId="{43BAF8F8-F1F1-4AC6-88CD-9E5E751EBB45}" destId="{A08EFC2F-343E-4E79-8587-6E4836797C42}" srcOrd="3" destOrd="0" presId="urn:microsoft.com/office/officeart/2018/2/layout/IconVerticalSolidList"/>
    <dgm:cxn modelId="{2A20391F-7754-4A70-A1A5-C1F1CB917F18}" type="presParOf" srcId="{43BAF8F8-F1F1-4AC6-88CD-9E5E751EBB45}" destId="{081ABC92-555D-421F-A026-01FDD2802662}" srcOrd="4" destOrd="0" presId="urn:microsoft.com/office/officeart/2018/2/layout/IconVerticalSolidList"/>
    <dgm:cxn modelId="{05877968-E85D-4E09-A2AB-4C722CD09088}" type="presParOf" srcId="{081ABC92-555D-421F-A026-01FDD2802662}" destId="{8C6D3DFC-1C35-463C-B5ED-2B91E58BBF40}" srcOrd="0" destOrd="0" presId="urn:microsoft.com/office/officeart/2018/2/layout/IconVerticalSolidList"/>
    <dgm:cxn modelId="{34B97398-5099-4C6D-BAF6-E577F53F27E8}" type="presParOf" srcId="{081ABC92-555D-421F-A026-01FDD2802662}" destId="{37DBC865-EF5A-4AEC-B3C7-54E150798797}" srcOrd="1" destOrd="0" presId="urn:microsoft.com/office/officeart/2018/2/layout/IconVerticalSolidList"/>
    <dgm:cxn modelId="{5605DB46-6B2A-419E-B87C-646FC9332876}" type="presParOf" srcId="{081ABC92-555D-421F-A026-01FDD2802662}" destId="{33056CD8-534C-45B8-86F9-A611ECFA5326}" srcOrd="2" destOrd="0" presId="urn:microsoft.com/office/officeart/2018/2/layout/IconVerticalSolidList"/>
    <dgm:cxn modelId="{8A6B9020-DFAB-4C06-B76B-34BB2834F43E}" type="presParOf" srcId="{081ABC92-555D-421F-A026-01FDD2802662}" destId="{AC013B89-66DF-4186-8532-FE61C9077E1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7B5777-391B-47B3-9142-62EBF74B016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42E4AAF-42BE-40B2-B62C-C0E23FA00E9B}">
      <dgm:prSet/>
      <dgm:spPr/>
      <dgm:t>
        <a:bodyPr/>
        <a:lstStyle/>
        <a:p>
          <a:r>
            <a:rPr lang="en-US"/>
            <a:t>This can create job opportunities and income and food for many homes and communities. </a:t>
          </a:r>
        </a:p>
      </dgm:t>
    </dgm:pt>
    <dgm:pt modelId="{20A080C2-EA48-48E2-AE1B-DA8AD68FB8A2}" type="parTrans" cxnId="{2442AD80-C045-4B82-9858-7E23687DF555}">
      <dgm:prSet/>
      <dgm:spPr/>
      <dgm:t>
        <a:bodyPr/>
        <a:lstStyle/>
        <a:p>
          <a:endParaRPr lang="en-US"/>
        </a:p>
      </dgm:t>
    </dgm:pt>
    <dgm:pt modelId="{6DDE56F0-E786-4610-8BD1-7E4BD45F134D}" type="sibTrans" cxnId="{2442AD80-C045-4B82-9858-7E23687DF555}">
      <dgm:prSet/>
      <dgm:spPr/>
      <dgm:t>
        <a:bodyPr/>
        <a:lstStyle/>
        <a:p>
          <a:endParaRPr lang="en-US"/>
        </a:p>
      </dgm:t>
    </dgm:pt>
    <dgm:pt modelId="{9174B1FB-3446-46B0-A168-22F981621246}">
      <dgm:prSet/>
      <dgm:spPr/>
      <dgm:t>
        <a:bodyPr/>
        <a:lstStyle/>
        <a:p>
          <a:r>
            <a:rPr lang="en-US"/>
            <a:t>Future feature add-ons: The app will have  page  where you are given advice on packaging for you products should you wish to sell them, recipes for goods grown and rewards for app usage, trade or money made.</a:t>
          </a:r>
        </a:p>
      </dgm:t>
    </dgm:pt>
    <dgm:pt modelId="{355D76A3-FEAC-410E-B7A5-C4726F5979B8}" type="parTrans" cxnId="{50E0E5F5-6C11-45F2-A696-2B9EF8846A71}">
      <dgm:prSet/>
      <dgm:spPr/>
      <dgm:t>
        <a:bodyPr/>
        <a:lstStyle/>
        <a:p>
          <a:endParaRPr lang="en-US"/>
        </a:p>
      </dgm:t>
    </dgm:pt>
    <dgm:pt modelId="{3ABF407E-BA1A-477A-AED4-E1F14367B5A4}" type="sibTrans" cxnId="{50E0E5F5-6C11-45F2-A696-2B9EF8846A71}">
      <dgm:prSet/>
      <dgm:spPr/>
      <dgm:t>
        <a:bodyPr/>
        <a:lstStyle/>
        <a:p>
          <a:endParaRPr lang="en-US"/>
        </a:p>
      </dgm:t>
    </dgm:pt>
    <dgm:pt modelId="{3A29810A-ECBA-4BF9-8C21-C6012B4CA3E5}" type="pres">
      <dgm:prSet presAssocID="{FF7B5777-391B-47B3-9142-62EBF74B0162}" presName="root" presStyleCnt="0">
        <dgm:presLayoutVars>
          <dgm:dir/>
          <dgm:resizeHandles val="exact"/>
        </dgm:presLayoutVars>
      </dgm:prSet>
      <dgm:spPr/>
    </dgm:pt>
    <dgm:pt modelId="{80FB1C95-521B-4D68-B374-F06588327CB1}" type="pres">
      <dgm:prSet presAssocID="{942E4AAF-42BE-40B2-B62C-C0E23FA00E9B}" presName="compNode" presStyleCnt="0"/>
      <dgm:spPr/>
    </dgm:pt>
    <dgm:pt modelId="{231E21E4-1754-45BA-B3D7-2583AF09F9A0}" type="pres">
      <dgm:prSet presAssocID="{942E4AAF-42BE-40B2-B62C-C0E23FA00E9B}" presName="bgRect" presStyleLbl="bgShp" presStyleIdx="0" presStyleCnt="2"/>
      <dgm:spPr/>
    </dgm:pt>
    <dgm:pt modelId="{211F2607-F848-42D2-A534-EF2D9A67A715}" type="pres">
      <dgm:prSet presAssocID="{942E4AAF-42BE-40B2-B62C-C0E23FA00E9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urban scene"/>
        </a:ext>
      </dgm:extLst>
    </dgm:pt>
    <dgm:pt modelId="{73D925D6-BA15-4EFC-BF3E-FC87E6587CCD}" type="pres">
      <dgm:prSet presAssocID="{942E4AAF-42BE-40B2-B62C-C0E23FA00E9B}" presName="spaceRect" presStyleCnt="0"/>
      <dgm:spPr/>
    </dgm:pt>
    <dgm:pt modelId="{C8FB830B-0DE6-42B6-97FF-F52003AF3B6B}" type="pres">
      <dgm:prSet presAssocID="{942E4AAF-42BE-40B2-B62C-C0E23FA00E9B}" presName="parTx" presStyleLbl="revTx" presStyleIdx="0" presStyleCnt="2">
        <dgm:presLayoutVars>
          <dgm:chMax val="0"/>
          <dgm:chPref val="0"/>
        </dgm:presLayoutVars>
      </dgm:prSet>
      <dgm:spPr/>
    </dgm:pt>
    <dgm:pt modelId="{818D716E-ECF4-4BF5-ABCA-485CAFD2AD57}" type="pres">
      <dgm:prSet presAssocID="{6DDE56F0-E786-4610-8BD1-7E4BD45F134D}" presName="sibTrans" presStyleCnt="0"/>
      <dgm:spPr/>
    </dgm:pt>
    <dgm:pt modelId="{35E0BD36-48A8-416C-B6F8-89414EE475D0}" type="pres">
      <dgm:prSet presAssocID="{9174B1FB-3446-46B0-A168-22F981621246}" presName="compNode" presStyleCnt="0"/>
      <dgm:spPr/>
    </dgm:pt>
    <dgm:pt modelId="{357E0875-4C8F-47CF-8986-97DE2D1D1C50}" type="pres">
      <dgm:prSet presAssocID="{9174B1FB-3446-46B0-A168-22F981621246}" presName="bgRect" presStyleLbl="bgShp" presStyleIdx="1" presStyleCnt="2"/>
      <dgm:spPr/>
    </dgm:pt>
    <dgm:pt modelId="{60606B13-0573-412A-9EC7-D081F0C2BE9F}" type="pres">
      <dgm:prSet presAssocID="{9174B1FB-3446-46B0-A168-22F98162124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01168A1E-5C0A-4700-A9E6-5BDFC22DB0A0}" type="pres">
      <dgm:prSet presAssocID="{9174B1FB-3446-46B0-A168-22F981621246}" presName="spaceRect" presStyleCnt="0"/>
      <dgm:spPr/>
    </dgm:pt>
    <dgm:pt modelId="{EBA6530E-83C0-4158-B007-F7315E3B5DD8}" type="pres">
      <dgm:prSet presAssocID="{9174B1FB-3446-46B0-A168-22F981621246}" presName="parTx" presStyleLbl="revTx" presStyleIdx="1" presStyleCnt="2">
        <dgm:presLayoutVars>
          <dgm:chMax val="0"/>
          <dgm:chPref val="0"/>
        </dgm:presLayoutVars>
      </dgm:prSet>
      <dgm:spPr/>
    </dgm:pt>
  </dgm:ptLst>
  <dgm:cxnLst>
    <dgm:cxn modelId="{12500737-1DB8-4A75-984C-1C10777DF839}" type="presOf" srcId="{942E4AAF-42BE-40B2-B62C-C0E23FA00E9B}" destId="{C8FB830B-0DE6-42B6-97FF-F52003AF3B6B}" srcOrd="0" destOrd="0" presId="urn:microsoft.com/office/officeart/2018/2/layout/IconVerticalSolidList"/>
    <dgm:cxn modelId="{B69C6B37-D0D9-4D99-9FAB-B34D0FB1B7AF}" type="presOf" srcId="{9174B1FB-3446-46B0-A168-22F981621246}" destId="{EBA6530E-83C0-4158-B007-F7315E3B5DD8}" srcOrd="0" destOrd="0" presId="urn:microsoft.com/office/officeart/2018/2/layout/IconVerticalSolidList"/>
    <dgm:cxn modelId="{2442AD80-C045-4B82-9858-7E23687DF555}" srcId="{FF7B5777-391B-47B3-9142-62EBF74B0162}" destId="{942E4AAF-42BE-40B2-B62C-C0E23FA00E9B}" srcOrd="0" destOrd="0" parTransId="{20A080C2-EA48-48E2-AE1B-DA8AD68FB8A2}" sibTransId="{6DDE56F0-E786-4610-8BD1-7E4BD45F134D}"/>
    <dgm:cxn modelId="{BFE3F4D6-3DC7-43B9-90D5-BFA966D223CF}" type="presOf" srcId="{FF7B5777-391B-47B3-9142-62EBF74B0162}" destId="{3A29810A-ECBA-4BF9-8C21-C6012B4CA3E5}" srcOrd="0" destOrd="0" presId="urn:microsoft.com/office/officeart/2018/2/layout/IconVerticalSolidList"/>
    <dgm:cxn modelId="{50E0E5F5-6C11-45F2-A696-2B9EF8846A71}" srcId="{FF7B5777-391B-47B3-9142-62EBF74B0162}" destId="{9174B1FB-3446-46B0-A168-22F981621246}" srcOrd="1" destOrd="0" parTransId="{355D76A3-FEAC-410E-B7A5-C4726F5979B8}" sibTransId="{3ABF407E-BA1A-477A-AED4-E1F14367B5A4}"/>
    <dgm:cxn modelId="{D93B876D-5B66-4037-9B05-487CB321E91D}" type="presParOf" srcId="{3A29810A-ECBA-4BF9-8C21-C6012B4CA3E5}" destId="{80FB1C95-521B-4D68-B374-F06588327CB1}" srcOrd="0" destOrd="0" presId="urn:microsoft.com/office/officeart/2018/2/layout/IconVerticalSolidList"/>
    <dgm:cxn modelId="{E3EE6D4C-C44D-4F0F-9EF8-BCE1C1BFABDC}" type="presParOf" srcId="{80FB1C95-521B-4D68-B374-F06588327CB1}" destId="{231E21E4-1754-45BA-B3D7-2583AF09F9A0}" srcOrd="0" destOrd="0" presId="urn:microsoft.com/office/officeart/2018/2/layout/IconVerticalSolidList"/>
    <dgm:cxn modelId="{4519D7D2-4DB1-4067-85C1-01A46FC3E083}" type="presParOf" srcId="{80FB1C95-521B-4D68-B374-F06588327CB1}" destId="{211F2607-F848-42D2-A534-EF2D9A67A715}" srcOrd="1" destOrd="0" presId="urn:microsoft.com/office/officeart/2018/2/layout/IconVerticalSolidList"/>
    <dgm:cxn modelId="{BB8FAAF1-9580-435B-BABD-4B90D944C495}" type="presParOf" srcId="{80FB1C95-521B-4D68-B374-F06588327CB1}" destId="{73D925D6-BA15-4EFC-BF3E-FC87E6587CCD}" srcOrd="2" destOrd="0" presId="urn:microsoft.com/office/officeart/2018/2/layout/IconVerticalSolidList"/>
    <dgm:cxn modelId="{FCF58C62-8679-4218-AA16-8F14A78CC783}" type="presParOf" srcId="{80FB1C95-521B-4D68-B374-F06588327CB1}" destId="{C8FB830B-0DE6-42B6-97FF-F52003AF3B6B}" srcOrd="3" destOrd="0" presId="urn:microsoft.com/office/officeart/2018/2/layout/IconVerticalSolidList"/>
    <dgm:cxn modelId="{43B7C93F-0129-4644-B58B-B8A368F2EFD5}" type="presParOf" srcId="{3A29810A-ECBA-4BF9-8C21-C6012B4CA3E5}" destId="{818D716E-ECF4-4BF5-ABCA-485CAFD2AD57}" srcOrd="1" destOrd="0" presId="urn:microsoft.com/office/officeart/2018/2/layout/IconVerticalSolidList"/>
    <dgm:cxn modelId="{D9B55790-C82A-4038-8CAB-078F091A44E1}" type="presParOf" srcId="{3A29810A-ECBA-4BF9-8C21-C6012B4CA3E5}" destId="{35E0BD36-48A8-416C-B6F8-89414EE475D0}" srcOrd="2" destOrd="0" presId="urn:microsoft.com/office/officeart/2018/2/layout/IconVerticalSolidList"/>
    <dgm:cxn modelId="{28DE2951-2018-4E5F-9710-3111C37080D8}" type="presParOf" srcId="{35E0BD36-48A8-416C-B6F8-89414EE475D0}" destId="{357E0875-4C8F-47CF-8986-97DE2D1D1C50}" srcOrd="0" destOrd="0" presId="urn:microsoft.com/office/officeart/2018/2/layout/IconVerticalSolidList"/>
    <dgm:cxn modelId="{9D298AC1-0AE7-4C51-BEA7-275239B59F53}" type="presParOf" srcId="{35E0BD36-48A8-416C-B6F8-89414EE475D0}" destId="{60606B13-0573-412A-9EC7-D081F0C2BE9F}" srcOrd="1" destOrd="0" presId="urn:microsoft.com/office/officeart/2018/2/layout/IconVerticalSolidList"/>
    <dgm:cxn modelId="{3521F5F9-F485-4A6D-9FD9-45C4FD3C4674}" type="presParOf" srcId="{35E0BD36-48A8-416C-B6F8-89414EE475D0}" destId="{01168A1E-5C0A-4700-A9E6-5BDFC22DB0A0}" srcOrd="2" destOrd="0" presId="urn:microsoft.com/office/officeart/2018/2/layout/IconVerticalSolidList"/>
    <dgm:cxn modelId="{CC56251B-E1D7-4E71-85AB-19417AEB09D2}" type="presParOf" srcId="{35E0BD36-48A8-416C-B6F8-89414EE475D0}" destId="{EBA6530E-83C0-4158-B007-F7315E3B5D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82634-8837-485A-AC45-33E36FC45920}">
      <dsp:nvSpPr>
        <dsp:cNvPr id="0" name=""/>
        <dsp:cNvSpPr/>
      </dsp:nvSpPr>
      <dsp:spPr>
        <a:xfrm>
          <a:off x="0" y="455"/>
          <a:ext cx="4971603" cy="10667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31BD97-1910-4592-BA60-2B06BCBBA42A}">
      <dsp:nvSpPr>
        <dsp:cNvPr id="0" name=""/>
        <dsp:cNvSpPr/>
      </dsp:nvSpPr>
      <dsp:spPr>
        <a:xfrm>
          <a:off x="322704" y="240484"/>
          <a:ext cx="586735" cy="5867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4B504F-58B2-4126-BAF3-BAAA90E4320F}">
      <dsp:nvSpPr>
        <dsp:cNvPr id="0" name=""/>
        <dsp:cNvSpPr/>
      </dsp:nvSpPr>
      <dsp:spPr>
        <a:xfrm>
          <a:off x="1232145" y="455"/>
          <a:ext cx="3739457" cy="1066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02" tIns="112902" rIns="112902" bIns="112902" numCol="1" spcCol="1270" anchor="ctr" anchorCtr="0">
          <a:noAutofit/>
        </a:bodyPr>
        <a:lstStyle/>
        <a:p>
          <a:pPr marL="0" lvl="0" indent="0" algn="l" defTabSz="666750">
            <a:lnSpc>
              <a:spcPct val="90000"/>
            </a:lnSpc>
            <a:spcBef>
              <a:spcPct val="0"/>
            </a:spcBef>
            <a:spcAft>
              <a:spcPct val="35000"/>
            </a:spcAft>
            <a:buNone/>
          </a:pPr>
          <a:r>
            <a:rPr lang="en-US" sz="1500" kern="1200"/>
            <a:t>A web app that teaches people how to do vegetable and poultry farming in their own yards.</a:t>
          </a:r>
        </a:p>
      </dsp:txBody>
      <dsp:txXfrm>
        <a:off x="1232145" y="455"/>
        <a:ext cx="3739457" cy="1066792"/>
      </dsp:txXfrm>
    </dsp:sp>
    <dsp:sp modelId="{03C172CA-4522-4B6B-A6E3-26E61580F5D4}">
      <dsp:nvSpPr>
        <dsp:cNvPr id="0" name=""/>
        <dsp:cNvSpPr/>
      </dsp:nvSpPr>
      <dsp:spPr>
        <a:xfrm>
          <a:off x="0" y="1333946"/>
          <a:ext cx="4971603" cy="10667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4A4C4-D148-4167-9AC8-5D8CFC8BBE24}">
      <dsp:nvSpPr>
        <dsp:cNvPr id="0" name=""/>
        <dsp:cNvSpPr/>
      </dsp:nvSpPr>
      <dsp:spPr>
        <a:xfrm>
          <a:off x="322704" y="1573975"/>
          <a:ext cx="586735" cy="5867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40C876-130A-4D8F-B572-6ACCD0F89C07}">
      <dsp:nvSpPr>
        <dsp:cNvPr id="0" name=""/>
        <dsp:cNvSpPr/>
      </dsp:nvSpPr>
      <dsp:spPr>
        <a:xfrm>
          <a:off x="1232145" y="1333946"/>
          <a:ext cx="3739457" cy="1066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02" tIns="112902" rIns="112902" bIns="112902" numCol="1" spcCol="1270" anchor="ctr" anchorCtr="0">
          <a:noAutofit/>
        </a:bodyPr>
        <a:lstStyle/>
        <a:p>
          <a:pPr marL="0" lvl="0" indent="0" algn="l" defTabSz="666750">
            <a:lnSpc>
              <a:spcPct val="90000"/>
            </a:lnSpc>
            <a:spcBef>
              <a:spcPct val="0"/>
            </a:spcBef>
            <a:spcAft>
              <a:spcPct val="35000"/>
            </a:spcAft>
            <a:buNone/>
          </a:pPr>
          <a:r>
            <a:rPr lang="en-US" sz="1500" kern="1200"/>
            <a:t>This will help and guide people on how to successfully create  their home farm, tend to it and obtain successful harvests.</a:t>
          </a:r>
        </a:p>
      </dsp:txBody>
      <dsp:txXfrm>
        <a:off x="1232145" y="1333946"/>
        <a:ext cx="3739457" cy="1066792"/>
      </dsp:txXfrm>
    </dsp:sp>
    <dsp:sp modelId="{8C6D3DFC-1C35-463C-B5ED-2B91E58BBF40}">
      <dsp:nvSpPr>
        <dsp:cNvPr id="0" name=""/>
        <dsp:cNvSpPr/>
      </dsp:nvSpPr>
      <dsp:spPr>
        <a:xfrm>
          <a:off x="0" y="2667437"/>
          <a:ext cx="4971603" cy="106679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DBC865-EF5A-4AEC-B3C7-54E150798797}">
      <dsp:nvSpPr>
        <dsp:cNvPr id="0" name=""/>
        <dsp:cNvSpPr/>
      </dsp:nvSpPr>
      <dsp:spPr>
        <a:xfrm>
          <a:off x="322704" y="2907465"/>
          <a:ext cx="586735" cy="5867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013B89-66DF-4186-8532-FE61C9077E17}">
      <dsp:nvSpPr>
        <dsp:cNvPr id="0" name=""/>
        <dsp:cNvSpPr/>
      </dsp:nvSpPr>
      <dsp:spPr>
        <a:xfrm>
          <a:off x="1232145" y="2667437"/>
          <a:ext cx="3739457" cy="1066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02" tIns="112902" rIns="112902" bIns="112902" numCol="1" spcCol="1270" anchor="ctr" anchorCtr="0">
          <a:noAutofit/>
        </a:bodyPr>
        <a:lstStyle/>
        <a:p>
          <a:pPr marL="0" lvl="0" indent="0" algn="l" defTabSz="666750">
            <a:lnSpc>
              <a:spcPct val="90000"/>
            </a:lnSpc>
            <a:spcBef>
              <a:spcPct val="0"/>
            </a:spcBef>
            <a:spcAft>
              <a:spcPct val="35000"/>
            </a:spcAft>
            <a:buNone/>
          </a:pPr>
          <a:r>
            <a:rPr lang="en-US" sz="1500" kern="1200"/>
            <a:t>The app will include a locator side where you can search and connect with other users near you to trade or sell goods to each other.</a:t>
          </a:r>
        </a:p>
      </dsp:txBody>
      <dsp:txXfrm>
        <a:off x="1232145" y="2667437"/>
        <a:ext cx="3739457" cy="1066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E21E4-1754-45BA-B3D7-2583AF09F9A0}">
      <dsp:nvSpPr>
        <dsp:cNvPr id="0" name=""/>
        <dsp:cNvSpPr/>
      </dsp:nvSpPr>
      <dsp:spPr>
        <a:xfrm>
          <a:off x="0" y="291772"/>
          <a:ext cx="4971603" cy="14355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F2607-F848-42D2-A534-EF2D9A67A715}">
      <dsp:nvSpPr>
        <dsp:cNvPr id="0" name=""/>
        <dsp:cNvSpPr/>
      </dsp:nvSpPr>
      <dsp:spPr>
        <a:xfrm>
          <a:off x="434244" y="614764"/>
          <a:ext cx="789535" cy="789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FB830B-0DE6-42B6-97FF-F52003AF3B6B}">
      <dsp:nvSpPr>
        <dsp:cNvPr id="0" name=""/>
        <dsp:cNvSpPr/>
      </dsp:nvSpPr>
      <dsp:spPr>
        <a:xfrm>
          <a:off x="1658025" y="291772"/>
          <a:ext cx="3313577" cy="143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926" tIns="151926" rIns="151926" bIns="151926" numCol="1" spcCol="1270" anchor="ctr" anchorCtr="0">
          <a:noAutofit/>
        </a:bodyPr>
        <a:lstStyle/>
        <a:p>
          <a:pPr marL="0" lvl="0" indent="0" algn="l" defTabSz="622300">
            <a:lnSpc>
              <a:spcPct val="90000"/>
            </a:lnSpc>
            <a:spcBef>
              <a:spcPct val="0"/>
            </a:spcBef>
            <a:spcAft>
              <a:spcPct val="35000"/>
            </a:spcAft>
            <a:buNone/>
          </a:pPr>
          <a:r>
            <a:rPr lang="en-US" sz="1400" kern="1200"/>
            <a:t>This can create job opportunities and income and food for many homes and communities. </a:t>
          </a:r>
        </a:p>
      </dsp:txBody>
      <dsp:txXfrm>
        <a:off x="1658025" y="291772"/>
        <a:ext cx="3313577" cy="1435519"/>
      </dsp:txXfrm>
    </dsp:sp>
    <dsp:sp modelId="{357E0875-4C8F-47CF-8986-97DE2D1D1C50}">
      <dsp:nvSpPr>
        <dsp:cNvPr id="0" name=""/>
        <dsp:cNvSpPr/>
      </dsp:nvSpPr>
      <dsp:spPr>
        <a:xfrm>
          <a:off x="0" y="2007393"/>
          <a:ext cx="4971603" cy="14355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06B13-0573-412A-9EC7-D081F0C2BE9F}">
      <dsp:nvSpPr>
        <dsp:cNvPr id="0" name=""/>
        <dsp:cNvSpPr/>
      </dsp:nvSpPr>
      <dsp:spPr>
        <a:xfrm>
          <a:off x="434244" y="2330385"/>
          <a:ext cx="789535" cy="789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A6530E-83C0-4158-B007-F7315E3B5DD8}">
      <dsp:nvSpPr>
        <dsp:cNvPr id="0" name=""/>
        <dsp:cNvSpPr/>
      </dsp:nvSpPr>
      <dsp:spPr>
        <a:xfrm>
          <a:off x="1658025" y="2007393"/>
          <a:ext cx="3313577" cy="143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926" tIns="151926" rIns="151926" bIns="151926" numCol="1" spcCol="1270" anchor="ctr" anchorCtr="0">
          <a:noAutofit/>
        </a:bodyPr>
        <a:lstStyle/>
        <a:p>
          <a:pPr marL="0" lvl="0" indent="0" algn="l" defTabSz="622300">
            <a:lnSpc>
              <a:spcPct val="90000"/>
            </a:lnSpc>
            <a:spcBef>
              <a:spcPct val="0"/>
            </a:spcBef>
            <a:spcAft>
              <a:spcPct val="35000"/>
            </a:spcAft>
            <a:buNone/>
          </a:pPr>
          <a:r>
            <a:rPr lang="en-US" sz="1400" kern="1200"/>
            <a:t>Future feature add-ons: The app will have  page  where you are given advice on packaging for you products should you wish to sell them, recipes for goods grown and rewards for app usage, trade or money made.</a:t>
          </a:r>
        </a:p>
      </dsp:txBody>
      <dsp:txXfrm>
        <a:off x="1658025" y="2007393"/>
        <a:ext cx="3313577" cy="14355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ded9ac2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ded9ac2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ded9ac21d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ded9ac21d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eea8b5a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eea8b5a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ded9ac21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ded9ac21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eea8b5a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8eea8b5a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866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eea8b5a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8eea8b5a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eefb309c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eefb309c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eefb309c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eefb309c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801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eefb309c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eefb309c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469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ded9ac21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8ded9ac21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eefb309c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8eefb309c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235525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188031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12763937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6310948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881744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130543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763541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7590317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81907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78864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570172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186023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305777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51085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25843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132086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6087252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8/2/2020</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44243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grpSp>
        <p:nvGrpSpPr>
          <p:cNvPr id="59" name="Group 5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60" name="Straight Connector 5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6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71" name="Rectangle 7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74" name="Straight Connector 7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4" name="Rectangle 8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6225920"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oogle Shape;54;p13"/>
          <p:cNvPicPr preferRelativeResize="0"/>
          <p:nvPr/>
        </p:nvPicPr>
        <p:blipFill>
          <a:blip r:embed="rId3"/>
          <a:stretch>
            <a:fillRect/>
          </a:stretch>
        </p:blipFill>
        <p:spPr>
          <a:xfrm>
            <a:off x="567938" y="910313"/>
            <a:ext cx="5529466" cy="3322874"/>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grpSp>
        <p:nvGrpSpPr>
          <p:cNvPr id="123" name="Group 122">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24" name="Straight Connector 123">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6"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8" name="Isosceles Triangle 127">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9"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1"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2" name="Isosceles Triangle 131">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3" name="Isosceles Triangle 132">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18" name="Google Shape;118;p24" descr="A close up of a garden&#10;&#10;Description automatically generated"/>
          <p:cNvPicPr preferRelativeResize="0"/>
          <p:nvPr/>
        </p:nvPicPr>
        <p:blipFill rotWithShape="1">
          <a:blip r:embed="rId3"/>
          <a:srcRect l="29903" t="616" r="-2" b="8474"/>
          <a:stretch/>
        </p:blipFill>
        <p:spPr>
          <a:xfrm>
            <a:off x="3202390" y="10"/>
            <a:ext cx="5941610" cy="514349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p:spPr>
      </p:pic>
      <p:sp>
        <p:nvSpPr>
          <p:cNvPr id="4" name="TextBox 3">
            <a:extLst>
              <a:ext uri="{FF2B5EF4-FFF2-40B4-BE49-F238E27FC236}">
                <a16:creationId xmlns:a16="http://schemas.microsoft.com/office/drawing/2014/main" id="{46DF2937-03A5-46CD-9DD5-B99F77045906}"/>
              </a:ext>
            </a:extLst>
          </p:cNvPr>
          <p:cNvSpPr txBox="1"/>
          <p:nvPr/>
        </p:nvSpPr>
        <p:spPr>
          <a:xfrm>
            <a:off x="501650" y="1258999"/>
            <a:ext cx="3066142" cy="1776820"/>
          </a:xfrm>
          <a:prstGeom prst="rect">
            <a:avLst/>
          </a:prstGeom>
        </p:spPr>
        <p:txBody>
          <a:bodyPr vert="horz" lIns="91440" tIns="45720" rIns="91440" bIns="45720" rtlCol="0" anchor="b">
            <a:normAutofit/>
          </a:bodyPr>
          <a:lstStyle/>
          <a:p>
            <a:pPr algn="ctr">
              <a:spcBef>
                <a:spcPct val="0"/>
              </a:spcBef>
              <a:spcAft>
                <a:spcPts val="600"/>
              </a:spcAft>
            </a:pPr>
            <a:r>
              <a:rPr lang="en-US" sz="3600" b="1" dirty="0">
                <a:solidFill>
                  <a:schemeClr val="accent1"/>
                </a:solidFill>
                <a:latin typeface="+mj-lt"/>
                <a:ea typeface="+mj-ea"/>
                <a:cs typeface="+mj-cs"/>
              </a:rPr>
              <a:t>OUR SOLUTION</a:t>
            </a:r>
            <a:endParaRPr lang="en-US" sz="3600" dirty="0">
              <a:solidFill>
                <a:schemeClr val="accent1"/>
              </a:solidFill>
              <a:latin typeface="+mj-lt"/>
              <a:ea typeface="+mj-ea"/>
              <a:cs typeface="+mj-cs"/>
            </a:endParaRPr>
          </a:p>
        </p:txBody>
      </p:sp>
      <p:cxnSp>
        <p:nvCxnSpPr>
          <p:cNvPr id="135" name="Straight Connector 134">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9"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1"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8"/>
        <p:cNvGrpSpPr/>
        <p:nvPr/>
      </p:nvGrpSpPr>
      <p:grpSpPr>
        <a:xfrm>
          <a:off x="0" y="0"/>
          <a:ext cx="0" cy="0"/>
          <a:chOff x="0" y="0"/>
          <a:chExt cx="0" cy="0"/>
        </a:xfrm>
      </p:grpSpPr>
      <p:grpSp>
        <p:nvGrpSpPr>
          <p:cNvPr id="92" name="Group 91">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93" name="Straight Connector 92">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5"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Isosceles Triangle 96">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8"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1" name="Isosceles Triangle 100">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 name="Isosceles Triangle 101">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04" name="Rectangle 103">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Google Shape;149;p29"/>
          <p:cNvSpPr txBox="1">
            <a:spLocks noGrp="1"/>
          </p:cNvSpPr>
          <p:nvPr>
            <p:ph type="title"/>
          </p:nvPr>
        </p:nvSpPr>
        <p:spPr>
          <a:xfrm>
            <a:off x="489360" y="1036864"/>
            <a:ext cx="2660686" cy="3069771"/>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300" b="1" dirty="0"/>
              <a:t>OUR SOLUTION</a:t>
            </a:r>
          </a:p>
        </p:txBody>
      </p:sp>
      <p:grpSp>
        <p:nvGrpSpPr>
          <p:cNvPr id="106" name="Group 105">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6350"/>
            <a:ext cx="3575050" cy="5149850"/>
            <a:chOff x="7425267" y="-8467"/>
            <a:chExt cx="4766733" cy="6866467"/>
          </a:xfrm>
        </p:grpSpPr>
        <p:cxnSp>
          <p:nvCxnSpPr>
            <p:cNvPr id="107" name="Straight Connector 106">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09"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Isosceles Triangle 110">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Isosceles Triangle 114">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17" name="Rectangle 116">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2" name="Google Shape;150;p29">
            <a:extLst>
              <a:ext uri="{FF2B5EF4-FFF2-40B4-BE49-F238E27FC236}">
                <a16:creationId xmlns:a16="http://schemas.microsoft.com/office/drawing/2014/main" id="{C2685FBD-F9D7-43C8-8F5E-AF61B355C34E}"/>
              </a:ext>
            </a:extLst>
          </p:cNvPr>
          <p:cNvGraphicFramePr/>
          <p:nvPr>
            <p:extLst>
              <p:ext uri="{D42A27DB-BD31-4B8C-83A1-F6EECF244321}">
                <p14:modId xmlns:p14="http://schemas.microsoft.com/office/powerpoint/2010/main" val="2779971344"/>
              </p:ext>
            </p:extLst>
          </p:nvPr>
        </p:nvGraphicFramePr>
        <p:xfrm>
          <a:off x="3687414" y="708422"/>
          <a:ext cx="4971603" cy="373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grpSp>
        <p:nvGrpSpPr>
          <p:cNvPr id="98" name="Group 97">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99" name="Straight Connector 98">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1"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Isosceles Triangle 102">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7" name="Isosceles Triangle 106">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8" name="Isosceles Triangle 107">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10" name="Rectangle 10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Google Shape;155;p30"/>
          <p:cNvSpPr txBox="1">
            <a:spLocks noGrp="1"/>
          </p:cNvSpPr>
          <p:nvPr>
            <p:ph type="title"/>
          </p:nvPr>
        </p:nvSpPr>
        <p:spPr>
          <a:xfrm>
            <a:off x="489360" y="1036864"/>
            <a:ext cx="2660686" cy="3069771"/>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buClr>
                <a:schemeClr val="dk1"/>
              </a:buClr>
              <a:buSzPts val="1100"/>
            </a:pPr>
            <a:r>
              <a:rPr lang="en-US" sz="3300" b="1"/>
              <a:t>OUR SOLUTION</a:t>
            </a:r>
            <a:endParaRPr lang="en-US" sz="3300"/>
          </a:p>
        </p:txBody>
      </p:sp>
      <p:grpSp>
        <p:nvGrpSpPr>
          <p:cNvPr id="112" name="Group 1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6950" y="-6350"/>
            <a:ext cx="3575050" cy="5149850"/>
            <a:chOff x="7425267" y="-8467"/>
            <a:chExt cx="4766733" cy="6866467"/>
          </a:xfrm>
        </p:grpSpPr>
        <p:cxnSp>
          <p:nvCxnSpPr>
            <p:cNvPr id="113" name="Straight Connector 1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7" name="Isosceles Triangle 1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1" name="Isosceles Triangle 1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23" name="Rectangle 1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289" y="0"/>
            <a:ext cx="4660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8" name="Google Shape;156;p30">
            <a:extLst>
              <a:ext uri="{FF2B5EF4-FFF2-40B4-BE49-F238E27FC236}">
                <a16:creationId xmlns:a16="http://schemas.microsoft.com/office/drawing/2014/main" id="{1A5D4DE7-9907-4C1C-B642-AF8525C4E584}"/>
              </a:ext>
            </a:extLst>
          </p:cNvPr>
          <p:cNvGraphicFramePr/>
          <p:nvPr>
            <p:extLst>
              <p:ext uri="{D42A27DB-BD31-4B8C-83A1-F6EECF244321}">
                <p14:modId xmlns:p14="http://schemas.microsoft.com/office/powerpoint/2010/main" val="3832526313"/>
              </p:ext>
            </p:extLst>
          </p:nvPr>
        </p:nvGraphicFramePr>
        <p:xfrm>
          <a:off x="3687414" y="708422"/>
          <a:ext cx="4971603" cy="373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00422" y="-6351"/>
            <a:ext cx="3572669" cy="5149850"/>
            <a:chOff x="67175" y="-8467"/>
            <a:chExt cx="4763558" cy="6866467"/>
          </a:xfrm>
        </p:grpSpPr>
        <p:cxnSp>
          <p:nvCxnSpPr>
            <p:cNvPr id="22" name="Straight Connector 21">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4E5A503-31FC-4764-87E1-1ACF783B8854}"/>
              </a:ext>
            </a:extLst>
          </p:cNvPr>
          <p:cNvSpPr>
            <a:spLocks noGrp="1"/>
          </p:cNvSpPr>
          <p:nvPr>
            <p:ph type="title"/>
          </p:nvPr>
        </p:nvSpPr>
        <p:spPr>
          <a:xfrm>
            <a:off x="508001" y="962025"/>
            <a:ext cx="3822045" cy="3230361"/>
          </a:xfrm>
        </p:spPr>
        <p:txBody>
          <a:bodyPr vert="horz" lIns="91440" tIns="45720" rIns="91440" bIns="45720" rtlCol="0" anchor="ctr">
            <a:normAutofit/>
          </a:bodyPr>
          <a:lstStyle/>
          <a:p>
            <a:pPr algn="r" defTabSz="457200">
              <a:spcBef>
                <a:spcPct val="0"/>
              </a:spcBef>
            </a:pPr>
            <a:r>
              <a:rPr lang="en-US" sz="5400"/>
              <a:t>DEMO</a:t>
            </a:r>
          </a:p>
        </p:txBody>
      </p:sp>
      <p:sp>
        <p:nvSpPr>
          <p:cNvPr id="30" name="Freeform: Shape 29">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2372" y="-6351"/>
            <a:ext cx="3806198" cy="5149851"/>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66632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a:spLocks noGrp="1"/>
          </p:cNvSpPr>
          <p:nvPr>
            <p:ph type="body" idx="1"/>
          </p:nvPr>
        </p:nvSpPr>
        <p:spPr>
          <a:xfrm>
            <a:off x="311700" y="472575"/>
            <a:ext cx="6568602" cy="4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 </a:t>
            </a:r>
            <a:endParaRPr sz="1200" dirty="0">
              <a:solidFill>
                <a:schemeClr val="dk1"/>
              </a:solidFill>
            </a:endParaRPr>
          </a:p>
          <a:p>
            <a:pPr marL="0" lvl="0" indent="0" algn="ctr" rtl="0">
              <a:spcBef>
                <a:spcPts val="1600"/>
              </a:spcBef>
              <a:spcAft>
                <a:spcPts val="0"/>
              </a:spcAft>
              <a:buNone/>
            </a:pPr>
            <a:r>
              <a:rPr lang="en-ZA" sz="5400" dirty="0">
                <a:solidFill>
                  <a:schemeClr val="dk1"/>
                </a:solidFill>
              </a:rPr>
              <a:t>TEAM</a:t>
            </a:r>
          </a:p>
          <a:p>
            <a:pPr marL="0" lvl="0" indent="0" algn="ctr" rtl="0">
              <a:spcBef>
                <a:spcPts val="1600"/>
              </a:spcBef>
              <a:spcAft>
                <a:spcPts val="0"/>
              </a:spcAft>
              <a:buNone/>
            </a:pPr>
            <a:r>
              <a:rPr lang="en-ZA" sz="2800" dirty="0">
                <a:solidFill>
                  <a:schemeClr val="dk1"/>
                </a:solidFill>
              </a:rPr>
              <a:t>Lebogang </a:t>
            </a:r>
            <a:r>
              <a:rPr lang="en-ZA" sz="2800" dirty="0" err="1">
                <a:solidFill>
                  <a:schemeClr val="dk1"/>
                </a:solidFill>
              </a:rPr>
              <a:t>Modau</a:t>
            </a:r>
            <a:endParaRPr lang="en-ZA" sz="2800" dirty="0">
              <a:solidFill>
                <a:schemeClr val="dk1"/>
              </a:solidFill>
            </a:endParaRPr>
          </a:p>
          <a:p>
            <a:pPr marL="0" lvl="0" indent="0" algn="ctr" rtl="0">
              <a:spcBef>
                <a:spcPts val="1600"/>
              </a:spcBef>
              <a:spcAft>
                <a:spcPts val="0"/>
              </a:spcAft>
              <a:buNone/>
            </a:pPr>
            <a:r>
              <a:rPr lang="en-ZA" sz="2800" dirty="0" err="1">
                <a:solidFill>
                  <a:schemeClr val="dk1"/>
                </a:solidFill>
              </a:rPr>
              <a:t>Mandisa</a:t>
            </a:r>
            <a:r>
              <a:rPr lang="en-ZA" sz="2800" dirty="0">
                <a:solidFill>
                  <a:schemeClr val="dk1"/>
                </a:solidFill>
              </a:rPr>
              <a:t> </a:t>
            </a:r>
            <a:r>
              <a:rPr lang="en-ZA" sz="2800" dirty="0" err="1">
                <a:solidFill>
                  <a:schemeClr val="dk1"/>
                </a:solidFill>
              </a:rPr>
              <a:t>Majozi</a:t>
            </a:r>
            <a:endParaRPr lang="en-ZA" sz="2800" dirty="0">
              <a:solidFill>
                <a:schemeClr val="dk1"/>
              </a:solidFill>
            </a:endParaRPr>
          </a:p>
          <a:p>
            <a:pPr marL="0" lvl="0" indent="0" algn="ctr" rtl="0">
              <a:spcBef>
                <a:spcPts val="1600"/>
              </a:spcBef>
              <a:spcAft>
                <a:spcPts val="0"/>
              </a:spcAft>
              <a:buNone/>
            </a:pPr>
            <a:r>
              <a:rPr lang="en-ZA" sz="2800" dirty="0">
                <a:solidFill>
                  <a:schemeClr val="dk1"/>
                </a:solidFill>
              </a:rPr>
              <a:t>Nwabisa Ndodana</a:t>
            </a:r>
            <a:endParaRPr sz="2800" dirty="0">
              <a:solidFill>
                <a:schemeClr val="dk1"/>
              </a:solidFill>
            </a:endParaRPr>
          </a:p>
        </p:txBody>
      </p:sp>
    </p:spTree>
    <p:extLst>
      <p:ext uri="{BB962C8B-B14F-4D97-AF65-F5344CB8AC3E}">
        <p14:creationId xmlns:p14="http://schemas.microsoft.com/office/powerpoint/2010/main" val="2058185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a:off x="311700" y="457450"/>
            <a:ext cx="8520600" cy="43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ctr" rtl="0">
              <a:lnSpc>
                <a:spcPct val="150000"/>
              </a:lnSpc>
              <a:spcBef>
                <a:spcPts val="0"/>
              </a:spcBef>
              <a:spcAft>
                <a:spcPts val="0"/>
              </a:spcAft>
              <a:buNone/>
            </a:pPr>
            <a:endParaRPr sz="2200" b="1">
              <a:solidFill>
                <a:srgbClr val="4D4D4D"/>
              </a:solidFill>
              <a:latin typeface="Roboto"/>
              <a:ea typeface="Roboto"/>
              <a:cs typeface="Roboto"/>
              <a:sym typeface="Roboto"/>
            </a:endParaRPr>
          </a:p>
          <a:p>
            <a:pPr marL="0" lvl="0" indent="0" algn="ctr" rtl="0">
              <a:lnSpc>
                <a:spcPct val="150000"/>
              </a:lnSpc>
              <a:spcBef>
                <a:spcPts val="0"/>
              </a:spcBef>
              <a:spcAft>
                <a:spcPts val="0"/>
              </a:spcAft>
              <a:buNone/>
            </a:pPr>
            <a:endParaRPr/>
          </a:p>
        </p:txBody>
      </p:sp>
      <p:pic>
        <p:nvPicPr>
          <p:cNvPr id="80" name="Google Shape;80;p18"/>
          <p:cNvPicPr preferRelativeResize="0"/>
          <p:nvPr/>
        </p:nvPicPr>
        <p:blipFill>
          <a:blip r:embed="rId3">
            <a:alphaModFix/>
          </a:blip>
          <a:stretch>
            <a:fillRect/>
          </a:stretch>
        </p:blipFill>
        <p:spPr>
          <a:xfrm>
            <a:off x="2318725" y="2932275"/>
            <a:ext cx="4506550" cy="1522000"/>
          </a:xfrm>
          <a:prstGeom prst="rect">
            <a:avLst/>
          </a:prstGeom>
          <a:noFill/>
          <a:ln>
            <a:noFill/>
          </a:ln>
        </p:spPr>
      </p:pic>
      <p:pic>
        <p:nvPicPr>
          <p:cNvPr id="81" name="Google Shape;81;p18"/>
          <p:cNvPicPr preferRelativeResize="0"/>
          <p:nvPr/>
        </p:nvPicPr>
        <p:blipFill>
          <a:blip r:embed="rId4">
            <a:alphaModFix/>
          </a:blip>
          <a:stretch>
            <a:fillRect/>
          </a:stretch>
        </p:blipFill>
        <p:spPr>
          <a:xfrm>
            <a:off x="3729038" y="781925"/>
            <a:ext cx="1685925" cy="165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a:spLocks noGrp="1"/>
          </p:cNvSpPr>
          <p:nvPr>
            <p:ph type="body" idx="1"/>
          </p:nvPr>
        </p:nvSpPr>
        <p:spPr>
          <a:xfrm>
            <a:off x="311700" y="472575"/>
            <a:ext cx="8520600" cy="4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 </a:t>
            </a:r>
            <a:endParaRPr sz="1200" dirty="0">
              <a:solidFill>
                <a:schemeClr val="dk1"/>
              </a:solidFill>
            </a:endParaRPr>
          </a:p>
          <a:p>
            <a:pPr marL="0" lvl="0" indent="0" algn="l" rtl="0">
              <a:spcBef>
                <a:spcPts val="1600"/>
              </a:spcBef>
              <a:spcAft>
                <a:spcPts val="0"/>
              </a:spcAft>
              <a:buNone/>
            </a:pPr>
            <a:endParaRPr sz="1200" dirty="0">
              <a:solidFill>
                <a:schemeClr val="dk1"/>
              </a:solidFill>
            </a:endParaRPr>
          </a:p>
          <a:p>
            <a:pPr marL="0" lvl="0" indent="0" algn="l" rtl="0">
              <a:spcBef>
                <a:spcPts val="1600"/>
              </a:spcBef>
              <a:spcAft>
                <a:spcPts val="0"/>
              </a:spcAft>
              <a:buNone/>
            </a:pPr>
            <a:r>
              <a:rPr lang="en" sz="1400" dirty="0">
                <a:solidFill>
                  <a:schemeClr val="dk1"/>
                </a:solidFill>
              </a:rPr>
              <a:t>“</a:t>
            </a:r>
            <a:r>
              <a:rPr lang="en" sz="1400" b="1" i="1" dirty="0">
                <a:solidFill>
                  <a:schemeClr val="dk1"/>
                </a:solidFill>
              </a:rPr>
              <a:t>821 million people</a:t>
            </a:r>
            <a:r>
              <a:rPr lang="en" sz="1400" i="1" dirty="0">
                <a:solidFill>
                  <a:schemeClr val="dk1"/>
                </a:solidFill>
              </a:rPr>
              <a:t> go to bed hungry every night all over the world, chronically hungry, and as the </a:t>
            </a:r>
            <a:r>
              <a:rPr lang="en" sz="1400" b="1" i="1" dirty="0">
                <a:solidFill>
                  <a:schemeClr val="dk1"/>
                </a:solidFill>
              </a:rPr>
              <a:t>new Global Report on Food Crisis</a:t>
            </a:r>
            <a:r>
              <a:rPr lang="en" sz="1400" i="1" dirty="0">
                <a:solidFill>
                  <a:schemeClr val="dk1"/>
                </a:solidFill>
              </a:rPr>
              <a:t> published today shows, there are a </a:t>
            </a:r>
            <a:r>
              <a:rPr lang="en" sz="1400" b="1" i="1" dirty="0">
                <a:solidFill>
                  <a:schemeClr val="dk1"/>
                </a:solidFill>
              </a:rPr>
              <a:t>further 135 million people</a:t>
            </a:r>
            <a:r>
              <a:rPr lang="en" sz="1400" i="1" dirty="0">
                <a:solidFill>
                  <a:schemeClr val="dk1"/>
                </a:solidFill>
              </a:rPr>
              <a:t> </a:t>
            </a:r>
            <a:r>
              <a:rPr lang="en" sz="1400" b="1" i="1" dirty="0">
                <a:solidFill>
                  <a:schemeClr val="dk1"/>
                </a:solidFill>
              </a:rPr>
              <a:t>facing crisis levels of hunger or worse</a:t>
            </a:r>
            <a:r>
              <a:rPr lang="en" sz="1400" i="1" dirty="0">
                <a:solidFill>
                  <a:schemeClr val="dk1"/>
                </a:solidFill>
              </a:rPr>
              <a:t>. </a:t>
            </a:r>
            <a:endParaRPr sz="1400" i="1" dirty="0">
              <a:solidFill>
                <a:schemeClr val="dk1"/>
              </a:solidFill>
            </a:endParaRPr>
          </a:p>
          <a:p>
            <a:pPr marL="0" lvl="0" indent="0" algn="l" rtl="0">
              <a:spcBef>
                <a:spcPts val="1600"/>
              </a:spcBef>
              <a:spcAft>
                <a:spcPts val="1600"/>
              </a:spcAft>
              <a:buNone/>
            </a:pPr>
            <a:r>
              <a:rPr lang="en" sz="1400" i="1" dirty="0">
                <a:solidFill>
                  <a:schemeClr val="dk1"/>
                </a:solidFill>
              </a:rPr>
              <a:t>But now the World Food Programme analysis shows that, due to the Coronavirus, </a:t>
            </a:r>
            <a:r>
              <a:rPr lang="en" sz="1400" b="1" i="1" dirty="0">
                <a:solidFill>
                  <a:schemeClr val="dk1"/>
                </a:solidFill>
              </a:rPr>
              <a:t>an additional 130 million people</a:t>
            </a:r>
            <a:r>
              <a:rPr lang="en" sz="1400" i="1" dirty="0">
                <a:solidFill>
                  <a:schemeClr val="dk1"/>
                </a:solidFill>
              </a:rPr>
              <a:t> could be pushed to the brink of starvation by the end of 2020.” - </a:t>
            </a:r>
            <a:r>
              <a:rPr lang="en" sz="1250" dirty="0">
                <a:solidFill>
                  <a:schemeClr val="dk1"/>
                </a:solidFill>
              </a:rPr>
              <a:t>David Beasley, UN World Food Programme (WFP) Executive Director</a:t>
            </a:r>
            <a:endParaRPr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11700" y="168950"/>
            <a:ext cx="8520600" cy="848700"/>
          </a:xfrm>
          <a:prstGeom prst="rect">
            <a:avLst/>
          </a:prstGeom>
        </p:spPr>
        <p:txBody>
          <a:bodyPr spcFirstLastPara="1" wrap="square" lIns="91425" tIns="91425" rIns="91425" bIns="91425" anchor="t" anchorCtr="0">
            <a:noAutofit/>
          </a:bodyPr>
          <a:lstStyle/>
          <a:p>
            <a:pPr marL="0" lvl="0" indent="0" algn="l" rtl="0">
              <a:lnSpc>
                <a:spcPct val="115000"/>
              </a:lnSpc>
              <a:spcBef>
                <a:spcPts val="2520"/>
              </a:spcBef>
              <a:spcAft>
                <a:spcPts val="0"/>
              </a:spcAft>
              <a:buClr>
                <a:schemeClr val="dk1"/>
              </a:buClr>
              <a:buSzPts val="1100"/>
              <a:buFont typeface="Arial"/>
              <a:buNone/>
            </a:pPr>
            <a:r>
              <a:rPr lang="en" sz="2000"/>
              <a:t>Is the problem well defined?</a:t>
            </a:r>
            <a:endParaRPr sz="2000"/>
          </a:p>
          <a:p>
            <a:pPr marL="0" lvl="0" indent="0" algn="l" rtl="0">
              <a:lnSpc>
                <a:spcPct val="115000"/>
              </a:lnSpc>
              <a:spcBef>
                <a:spcPts val="2520"/>
              </a:spcBef>
              <a:spcAft>
                <a:spcPts val="0"/>
              </a:spcAft>
              <a:buClr>
                <a:schemeClr val="dk1"/>
              </a:buClr>
              <a:buSzPts val="1100"/>
              <a:buFont typeface="Arial"/>
              <a:buNone/>
            </a:pPr>
            <a:endParaRPr sz="1100"/>
          </a:p>
          <a:p>
            <a:pPr marL="0" lvl="0" indent="0" algn="l" rtl="0">
              <a:spcBef>
                <a:spcPts val="0"/>
              </a:spcBef>
              <a:spcAft>
                <a:spcPts val="0"/>
              </a:spcAft>
              <a:buNone/>
            </a:pPr>
            <a:endParaRPr/>
          </a:p>
        </p:txBody>
      </p:sp>
      <p:sp>
        <p:nvSpPr>
          <p:cNvPr id="92" name="Google Shape;92;p2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 </a:t>
            </a:r>
            <a:endParaRPr sz="1200">
              <a:solidFill>
                <a:schemeClr val="dk1"/>
              </a:solidFill>
            </a:endParaRPr>
          </a:p>
          <a:p>
            <a:pPr marL="0" lvl="0" indent="0" algn="l" rtl="0">
              <a:spcBef>
                <a:spcPts val="1600"/>
              </a:spcBef>
              <a:spcAft>
                <a:spcPts val="0"/>
              </a:spcAft>
              <a:buNone/>
            </a:pPr>
            <a:endParaRPr sz="1200">
              <a:solidFill>
                <a:schemeClr val="dk1"/>
              </a:solidFill>
            </a:endParaRPr>
          </a:p>
          <a:p>
            <a:pPr marL="0" lvl="0" indent="0" algn="l" rtl="0">
              <a:spcBef>
                <a:spcPts val="1600"/>
              </a:spcBef>
              <a:spcAft>
                <a:spcPts val="1600"/>
              </a:spcAft>
              <a:buNone/>
            </a:pPr>
            <a:endParaRPr b="1"/>
          </a:p>
        </p:txBody>
      </p:sp>
      <p:pic>
        <p:nvPicPr>
          <p:cNvPr id="93" name="Google Shape;93;p20"/>
          <p:cNvPicPr preferRelativeResize="0"/>
          <p:nvPr/>
        </p:nvPicPr>
        <p:blipFill>
          <a:blip r:embed="rId3">
            <a:alphaModFix/>
          </a:blip>
          <a:stretch>
            <a:fillRect/>
          </a:stretch>
        </p:blipFill>
        <p:spPr>
          <a:xfrm>
            <a:off x="-1" y="168956"/>
            <a:ext cx="8520599" cy="4528038"/>
          </a:xfrm>
          <a:prstGeom prst="rect">
            <a:avLst/>
          </a:prstGeom>
          <a:noFill/>
          <a:ln>
            <a:noFill/>
          </a:ln>
        </p:spPr>
      </p:pic>
      <p:sp>
        <p:nvSpPr>
          <p:cNvPr id="94" name="Google Shape;94;p20"/>
          <p:cNvSpPr txBox="1"/>
          <p:nvPr/>
        </p:nvSpPr>
        <p:spPr>
          <a:xfrm>
            <a:off x="0" y="4697000"/>
            <a:ext cx="90816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00204E"/>
                </a:solidFill>
              </a:rPr>
              <a:t>Queues of up to 4km long in the Centurion townships of Olievenhoutbosch and Mooiplaas as over thousands of residents stood in line for food parcels on 2 May. (Source: AFP)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grpSp>
        <p:nvGrpSpPr>
          <p:cNvPr id="104" name="Group 10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05" name="Straight Connector 10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 name="Isosceles Triangle 10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Isosceles Triangle 11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4" name="Isosceles Triangle 11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 name="Picture 1">
            <a:extLst>
              <a:ext uri="{FF2B5EF4-FFF2-40B4-BE49-F238E27FC236}">
                <a16:creationId xmlns:a16="http://schemas.microsoft.com/office/drawing/2014/main" id="{50EA87BF-CD3F-4A84-BC6D-011C1055B432}"/>
              </a:ext>
            </a:extLst>
          </p:cNvPr>
          <p:cNvPicPr>
            <a:picLocks noChangeAspect="1"/>
          </p:cNvPicPr>
          <p:nvPr/>
        </p:nvPicPr>
        <p:blipFill rotWithShape="1">
          <a:blip r:embed="rId3"/>
          <a:srcRect l="37130" t="9091" r="10361" b="-1"/>
          <a:stretch/>
        </p:blipFill>
        <p:spPr>
          <a:xfrm>
            <a:off x="3202390" y="10"/>
            <a:ext cx="5941610" cy="514349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99" name="Google Shape;99;p21"/>
          <p:cNvSpPr txBox="1">
            <a:spLocks noGrp="1"/>
          </p:cNvSpPr>
          <p:nvPr>
            <p:ph type="title"/>
          </p:nvPr>
        </p:nvSpPr>
        <p:spPr>
          <a:xfrm>
            <a:off x="501650" y="1258999"/>
            <a:ext cx="3066142" cy="1776820"/>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buClr>
                <a:schemeClr val="dk1"/>
              </a:buClr>
              <a:buSzPts val="1100"/>
            </a:pPr>
            <a:r>
              <a:rPr lang="en-US" sz="3600" b="1" dirty="0"/>
              <a:t>PROBLEM STATEMENT</a:t>
            </a:r>
          </a:p>
          <a:p>
            <a:pPr marL="0" lvl="0" indent="0" algn="r" defTabSz="457200">
              <a:spcBef>
                <a:spcPct val="0"/>
              </a:spcBef>
              <a:spcAft>
                <a:spcPts val="0"/>
              </a:spcAft>
              <a:buClr>
                <a:schemeClr val="dk1"/>
              </a:buClr>
              <a:buSzPts val="1100"/>
            </a:pPr>
            <a:endParaRPr lang="en-US" sz="3600" dirty="0"/>
          </a:p>
          <a:p>
            <a:pPr marL="0" lvl="0" indent="0" algn="r" defTabSz="457200">
              <a:spcBef>
                <a:spcPct val="0"/>
              </a:spcBef>
              <a:spcAft>
                <a:spcPts val="0"/>
              </a:spcAft>
            </a:pPr>
            <a:endParaRPr lang="en-US" sz="3600" dirty="0"/>
          </a:p>
        </p:txBody>
      </p:sp>
      <p:cxnSp>
        <p:nvCxnSpPr>
          <p:cNvPr id="116" name="Straight Connector 115">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0"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4"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2"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Google Shape;101;p21">
            <a:extLst>
              <a:ext uri="{FF2B5EF4-FFF2-40B4-BE49-F238E27FC236}">
                <a16:creationId xmlns:a16="http://schemas.microsoft.com/office/drawing/2014/main" id="{00F0E3E5-6A70-4362-9B1C-DD8B500C00EB}"/>
              </a:ext>
            </a:extLst>
          </p:cNvPr>
          <p:cNvSpPr txBox="1">
            <a:spLocks/>
          </p:cNvSpPr>
          <p:nvPr/>
        </p:nvSpPr>
        <p:spPr>
          <a:xfrm>
            <a:off x="1" y="1538869"/>
            <a:ext cx="4054474" cy="2999794"/>
          </a:xfrm>
          <a:prstGeom prst="rect">
            <a:avLst/>
          </a:prstGeom>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GB" sz="1200" dirty="0">
                <a:solidFill>
                  <a:schemeClr val="dk1"/>
                </a:solidFill>
              </a:rPr>
              <a:t> </a:t>
            </a:r>
          </a:p>
          <a:p>
            <a:pPr marL="0" indent="0" algn="ctr">
              <a:spcBef>
                <a:spcPts val="1600"/>
              </a:spcBef>
              <a:buFont typeface="Wingdings 3" charset="2"/>
              <a:buNone/>
            </a:pPr>
            <a:r>
              <a:rPr lang="en-GB" sz="3500" b="1" dirty="0">
                <a:solidFill>
                  <a:schemeClr val="dk1"/>
                </a:solidFill>
              </a:rPr>
              <a:t>SA </a:t>
            </a:r>
          </a:p>
          <a:p>
            <a:pPr marL="0" indent="0" algn="ctr">
              <a:spcBef>
                <a:spcPts val="1600"/>
              </a:spcBef>
              <a:buFont typeface="Wingdings 3" charset="2"/>
              <a:buNone/>
            </a:pPr>
            <a:r>
              <a:rPr lang="en-GB" sz="3500" b="1" dirty="0">
                <a:solidFill>
                  <a:schemeClr val="dk1"/>
                </a:solidFill>
              </a:rPr>
              <a:t>Most food secure country in Africa</a:t>
            </a:r>
          </a:p>
          <a:p>
            <a:pPr marL="0" indent="0" algn="ctr">
              <a:spcBef>
                <a:spcPts val="1600"/>
              </a:spcBef>
              <a:buFont typeface="Wingdings 3" charset="2"/>
              <a:buNone/>
            </a:pPr>
            <a:r>
              <a:rPr lang="en-GB" sz="1500" dirty="0">
                <a:solidFill>
                  <a:srgbClr val="000000"/>
                </a:solidFill>
                <a:highlight>
                  <a:srgbClr val="FFFFFF"/>
                </a:highlight>
              </a:rPr>
              <a:t>is 44th out of 133 </a:t>
            </a:r>
            <a:r>
              <a:rPr lang="en-GB" sz="1500" b="1" dirty="0">
                <a:solidFill>
                  <a:srgbClr val="000000"/>
                </a:solidFill>
                <a:highlight>
                  <a:srgbClr val="FFFFFF"/>
                </a:highlight>
              </a:rPr>
              <a:t>countries</a:t>
            </a:r>
            <a:r>
              <a:rPr lang="en-GB" sz="1500" dirty="0">
                <a:solidFill>
                  <a:srgbClr val="000000"/>
                </a:solidFill>
                <a:highlight>
                  <a:srgbClr val="FFFFFF"/>
                </a:highlight>
              </a:rPr>
              <a:t> worldwide </a:t>
            </a:r>
          </a:p>
          <a:p>
            <a:pPr marL="0" indent="0" algn="ctr">
              <a:spcBef>
                <a:spcPts val="1600"/>
              </a:spcBef>
              <a:buFont typeface="Wingdings 3" charset="2"/>
              <a:buNone/>
            </a:pPr>
            <a:r>
              <a:rPr lang="en-GB" sz="1200" dirty="0">
                <a:solidFill>
                  <a:srgbClr val="000000"/>
                </a:solidFill>
                <a:highlight>
                  <a:srgbClr val="FFFFFF"/>
                </a:highlight>
              </a:rPr>
              <a:t>-Economist Intelligence Unit's 2017 Global </a:t>
            </a:r>
            <a:r>
              <a:rPr lang="en-GB" sz="1200" b="1" dirty="0">
                <a:solidFill>
                  <a:srgbClr val="000000"/>
                </a:solidFill>
                <a:highlight>
                  <a:srgbClr val="FFFFFF"/>
                </a:highlight>
              </a:rPr>
              <a:t>Food Security</a:t>
            </a:r>
            <a:r>
              <a:rPr lang="en-GB" sz="1200" dirty="0">
                <a:solidFill>
                  <a:srgbClr val="000000"/>
                </a:solidFill>
                <a:highlight>
                  <a:srgbClr val="FFFFFF"/>
                </a:highlight>
              </a:rPr>
              <a:t> Index</a:t>
            </a:r>
            <a:endParaRPr lang="en-GB" sz="1500" dirty="0">
              <a:solidFill>
                <a:srgbClr val="000000"/>
              </a:solidFill>
              <a:highlight>
                <a:srgbClr val="FFFFFF"/>
              </a:highlight>
            </a:endParaRPr>
          </a:p>
          <a:p>
            <a:pPr marL="0" indent="0" algn="ctr">
              <a:spcBef>
                <a:spcPts val="1600"/>
              </a:spcBef>
              <a:buFont typeface="Wingdings 3" charset="2"/>
              <a:buNone/>
            </a:pPr>
            <a:endParaRPr lang="en-GB" sz="1500" dirty="0">
              <a:solidFill>
                <a:srgbClr val="222222"/>
              </a:solidFill>
              <a:highlight>
                <a:srgbClr val="FFFFFF"/>
              </a:highlight>
            </a:endParaRPr>
          </a:p>
          <a:p>
            <a:pPr marL="0" indent="0">
              <a:spcBef>
                <a:spcPts val="1600"/>
              </a:spcBef>
              <a:spcAft>
                <a:spcPts val="1600"/>
              </a:spcAft>
              <a:buFont typeface="Wingdings 3" charset="2"/>
              <a:buNone/>
            </a:pPr>
            <a:endParaRPr lang="en-GB" sz="1400" dirty="0">
              <a:solidFill>
                <a:schemeClr val="dk1"/>
              </a:solidFill>
            </a:endParaRPr>
          </a:p>
        </p:txBody>
      </p:sp>
    </p:spTree>
    <p:extLst>
      <p:ext uri="{BB962C8B-B14F-4D97-AF65-F5344CB8AC3E}">
        <p14:creationId xmlns:p14="http://schemas.microsoft.com/office/powerpoint/2010/main" val="363309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grpSp>
        <p:nvGrpSpPr>
          <p:cNvPr id="104" name="Group 10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05" name="Straight Connector 10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 name="Isosceles Triangle 10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Isosceles Triangle 11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4" name="Isosceles Triangle 11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 name="Picture 1">
            <a:extLst>
              <a:ext uri="{FF2B5EF4-FFF2-40B4-BE49-F238E27FC236}">
                <a16:creationId xmlns:a16="http://schemas.microsoft.com/office/drawing/2014/main" id="{50EA87BF-CD3F-4A84-BC6D-011C1055B432}"/>
              </a:ext>
            </a:extLst>
          </p:cNvPr>
          <p:cNvPicPr>
            <a:picLocks noChangeAspect="1"/>
          </p:cNvPicPr>
          <p:nvPr/>
        </p:nvPicPr>
        <p:blipFill rotWithShape="1">
          <a:blip r:embed="rId3"/>
          <a:srcRect l="37130" t="9091" r="10361" b="-1"/>
          <a:stretch/>
        </p:blipFill>
        <p:spPr>
          <a:xfrm>
            <a:off x="3202390" y="10"/>
            <a:ext cx="5941610" cy="514349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99" name="Google Shape;99;p21"/>
          <p:cNvSpPr txBox="1">
            <a:spLocks noGrp="1"/>
          </p:cNvSpPr>
          <p:nvPr>
            <p:ph type="title"/>
          </p:nvPr>
        </p:nvSpPr>
        <p:spPr>
          <a:xfrm>
            <a:off x="501650" y="1258999"/>
            <a:ext cx="3066142" cy="1776820"/>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buClr>
                <a:schemeClr val="dk1"/>
              </a:buClr>
              <a:buSzPts val="1100"/>
            </a:pPr>
            <a:r>
              <a:rPr lang="en-US" sz="3600" b="1" dirty="0"/>
              <a:t>PROBLEM STATEMENT</a:t>
            </a:r>
          </a:p>
          <a:p>
            <a:pPr marL="0" lvl="0" indent="0" algn="r" defTabSz="457200">
              <a:spcBef>
                <a:spcPct val="0"/>
              </a:spcBef>
              <a:spcAft>
                <a:spcPts val="0"/>
              </a:spcAft>
              <a:buClr>
                <a:schemeClr val="dk1"/>
              </a:buClr>
              <a:buSzPts val="1100"/>
            </a:pPr>
            <a:endParaRPr lang="en-US" sz="3600" dirty="0"/>
          </a:p>
          <a:p>
            <a:pPr marL="0" lvl="0" indent="0" algn="r" defTabSz="457200">
              <a:spcBef>
                <a:spcPct val="0"/>
              </a:spcBef>
              <a:spcAft>
                <a:spcPts val="0"/>
              </a:spcAft>
            </a:pPr>
            <a:endParaRPr lang="en-US" sz="3600" dirty="0"/>
          </a:p>
        </p:txBody>
      </p:sp>
      <p:cxnSp>
        <p:nvCxnSpPr>
          <p:cNvPr id="116" name="Straight Connector 115">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0"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4"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2"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C8A1C959-1DF8-4A25-BBF0-4F4273241409}"/>
              </a:ext>
            </a:extLst>
          </p:cNvPr>
          <p:cNvPicPr>
            <a:picLocks noChangeAspect="1"/>
          </p:cNvPicPr>
          <p:nvPr/>
        </p:nvPicPr>
        <p:blipFill>
          <a:blip r:embed="rId4"/>
          <a:stretch>
            <a:fillRect/>
          </a:stretch>
        </p:blipFill>
        <p:spPr>
          <a:xfrm>
            <a:off x="516160" y="1482670"/>
            <a:ext cx="3633531" cy="2914141"/>
          </a:xfrm>
          <a:prstGeom prst="rect">
            <a:avLst/>
          </a:prstGeom>
        </p:spPr>
      </p:pic>
    </p:spTree>
    <p:extLst>
      <p:ext uri="{BB962C8B-B14F-4D97-AF65-F5344CB8AC3E}">
        <p14:creationId xmlns:p14="http://schemas.microsoft.com/office/powerpoint/2010/main" val="196465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5"/>
        <p:cNvGrpSpPr/>
        <p:nvPr/>
      </p:nvGrpSpPr>
      <p:grpSpPr>
        <a:xfrm>
          <a:off x="0" y="0"/>
          <a:ext cx="0" cy="0"/>
          <a:chOff x="0" y="0"/>
          <a:chExt cx="0" cy="0"/>
        </a:xfrm>
      </p:grpSpPr>
      <p:grpSp>
        <p:nvGrpSpPr>
          <p:cNvPr id="127" name="Group 111">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13" name="Straight Connector 112">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5"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7" name="Isosceles Triangle 116">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1" name="Isosceles Triangle 120">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2" name="Isosceles Triangle 121">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29" name="Rectangle 123">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oogle Shape;106;p22"/>
          <p:cNvSpPr txBox="1">
            <a:spLocks noGrp="1"/>
          </p:cNvSpPr>
          <p:nvPr>
            <p:ph type="title"/>
          </p:nvPr>
        </p:nvSpPr>
        <p:spPr>
          <a:xfrm>
            <a:off x="1000126" y="457200"/>
            <a:ext cx="6447501" cy="99060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buClr>
                <a:schemeClr val="dk1"/>
              </a:buClr>
              <a:buSzPts val="1100"/>
            </a:pPr>
            <a:r>
              <a:rPr lang="en-US" sz="3600" b="1"/>
              <a:t>PROBLEM STATEMENT</a:t>
            </a:r>
          </a:p>
        </p:txBody>
      </p:sp>
      <p:sp>
        <p:nvSpPr>
          <p:cNvPr id="126" name="Isosceles Triangle 125">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336549"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8" name="Isosceles Triangle 127">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3900" y="2863850"/>
            <a:ext cx="3337719" cy="2279650"/>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30" name="Straight Connector 129">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00950" y="0"/>
            <a:ext cx="1295400" cy="51435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107" name="Google Shape;107;p22"/>
          <p:cNvSpPr txBox="1">
            <a:spLocks noGrp="1"/>
          </p:cNvSpPr>
          <p:nvPr>
            <p:ph type="body" idx="1"/>
          </p:nvPr>
        </p:nvSpPr>
        <p:spPr>
          <a:xfrm>
            <a:off x="1000126" y="1620442"/>
            <a:ext cx="6353174" cy="257194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SA currently has a </a:t>
            </a:r>
            <a:r>
              <a:rPr lang="en-US" b="1"/>
              <a:t>30.1%</a:t>
            </a:r>
            <a:r>
              <a:rPr lang="en-US"/>
              <a:t> unemployment rate which results in people struggling to feed themselves and their families. </a:t>
            </a:r>
          </a:p>
          <a:p>
            <a:pPr marL="0" lvl="0" indent="0" defTabSz="457200">
              <a:spcBef>
                <a:spcPts val="1000"/>
              </a:spcBef>
              <a:buSzPct val="80000"/>
              <a:buFont typeface="Wingdings 3" charset="2"/>
              <a:buChar char=""/>
            </a:pPr>
            <a:endParaRPr lang="en-US"/>
          </a:p>
          <a:p>
            <a:pPr marL="0" lvl="0" indent="0" defTabSz="457200">
              <a:spcBef>
                <a:spcPts val="1000"/>
              </a:spcBef>
              <a:buSzPct val="80000"/>
              <a:buFont typeface="Wingdings 3" charset="2"/>
              <a:buChar char=""/>
            </a:pPr>
            <a:r>
              <a:rPr lang="en-US"/>
              <a:t>Markets have over priced food and barriers to the farming and food production market, thus making it difficult for people to manufacture the own goods in a large scale and leading them to buy expensive food.</a:t>
            </a:r>
          </a:p>
          <a:p>
            <a:pPr marL="0" lvl="0" indent="0" defTabSz="457200">
              <a:spcBef>
                <a:spcPts val="1000"/>
              </a:spcBef>
              <a:buSzPct val="80000"/>
              <a:buFont typeface="Wingdings 3" charset="2"/>
              <a:buChar char=""/>
            </a:pPr>
            <a:endParaRPr lang="en-US"/>
          </a:p>
        </p:txBody>
      </p:sp>
      <p:sp>
        <p:nvSpPr>
          <p:cNvPr id="134"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9230" y="0"/>
            <a:ext cx="1324770" cy="51435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grpSp>
        <p:nvGrpSpPr>
          <p:cNvPr id="133" name="Group 117">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19" name="Straight Connector 118">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1"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2"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 name="Isosceles Triangle 122">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7" name="Isosceles Triangle 126">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8" name="Isosceles Triangle 127">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 name="Picture 1">
            <a:extLst>
              <a:ext uri="{FF2B5EF4-FFF2-40B4-BE49-F238E27FC236}">
                <a16:creationId xmlns:a16="http://schemas.microsoft.com/office/drawing/2014/main" id="{7F024112-9838-44FA-97E7-79F197E6221D}"/>
              </a:ext>
            </a:extLst>
          </p:cNvPr>
          <p:cNvPicPr>
            <a:picLocks noChangeAspect="1"/>
          </p:cNvPicPr>
          <p:nvPr/>
        </p:nvPicPr>
        <p:blipFill rotWithShape="1">
          <a:blip r:embed="rId3"/>
          <a:srcRect l="15530" r="7649" b="-2"/>
          <a:stretch/>
        </p:blipFill>
        <p:spPr>
          <a:xfrm>
            <a:off x="3202390" y="10"/>
            <a:ext cx="5941610" cy="514349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113" name="Google Shape;113;p23"/>
          <p:cNvSpPr txBox="1">
            <a:spLocks noGrp="1"/>
          </p:cNvSpPr>
          <p:nvPr>
            <p:ph type="title"/>
          </p:nvPr>
        </p:nvSpPr>
        <p:spPr>
          <a:xfrm>
            <a:off x="507999" y="457200"/>
            <a:ext cx="2888343" cy="99060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3100" b="1"/>
              <a:t>PROBLEM STATEMENT</a:t>
            </a:r>
          </a:p>
        </p:txBody>
      </p:sp>
      <p:sp>
        <p:nvSpPr>
          <p:cNvPr id="112" name="Google Shape;112;p23"/>
          <p:cNvSpPr txBox="1">
            <a:spLocks noGrp="1"/>
          </p:cNvSpPr>
          <p:nvPr>
            <p:ph type="body" idx="1"/>
          </p:nvPr>
        </p:nvSpPr>
        <p:spPr>
          <a:xfrm>
            <a:off x="508000" y="1620441"/>
            <a:ext cx="2888342" cy="2910580"/>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Government's initial short-term pandemic emergency response was to increase financial assistance to the most vulnerable in society:</a:t>
            </a:r>
          </a:p>
          <a:p>
            <a:pPr marL="0" lvl="0" indent="0" defTabSz="457200">
              <a:lnSpc>
                <a:spcPct val="90000"/>
              </a:lnSpc>
              <a:spcBef>
                <a:spcPts val="1000"/>
              </a:spcBef>
              <a:buSzPct val="80000"/>
              <a:buFont typeface="Wingdings 3" charset="2"/>
              <a:buChar char=""/>
            </a:pPr>
            <a:r>
              <a:rPr lang="en-US" dirty="0"/>
              <a:t> By increasing grant payments that put cash into the pockets of the hungry was the most straightforward short-term solution. As well as hand out food parcels. This is not sustainable in the long-term.</a:t>
            </a:r>
          </a:p>
          <a:p>
            <a:pPr marL="0" lvl="0" indent="0" defTabSz="457200">
              <a:lnSpc>
                <a:spcPct val="90000"/>
              </a:lnSpc>
              <a:spcBef>
                <a:spcPts val="1000"/>
              </a:spcBef>
              <a:buSzPct val="80000"/>
              <a:buFont typeface="Wingdings 3" charset="2"/>
              <a:buChar char=""/>
            </a:pPr>
            <a:endParaRPr lang="en-US" dirty="0"/>
          </a:p>
        </p:txBody>
      </p:sp>
      <p:cxnSp>
        <p:nvCxnSpPr>
          <p:cNvPr id="135" name="Straight Connector 12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419</Words>
  <Application>Microsoft Office PowerPoint</Application>
  <PresentationFormat>On-screen Show (16:9)</PresentationFormat>
  <Paragraphs>36</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Wingdings 3</vt:lpstr>
      <vt:lpstr>Trebuchet MS</vt:lpstr>
      <vt:lpstr>Roboto</vt:lpstr>
      <vt:lpstr>Facet</vt:lpstr>
      <vt:lpstr>PowerPoint Presentation</vt:lpstr>
      <vt:lpstr>PowerPoint Presentation</vt:lpstr>
      <vt:lpstr>  </vt:lpstr>
      <vt:lpstr>PowerPoint Presentation</vt:lpstr>
      <vt:lpstr>Is the problem well defined?  </vt:lpstr>
      <vt:lpstr>PROBLEM STATEMENT  </vt:lpstr>
      <vt:lpstr>PROBLEM STATEMENT  </vt:lpstr>
      <vt:lpstr>PROBLEM STATEMENT</vt:lpstr>
      <vt:lpstr>PROBLEM STATEMENT</vt:lpstr>
      <vt:lpstr>PowerPoint Presentation</vt:lpstr>
      <vt:lpstr>OUR SOLUTION</vt:lpstr>
      <vt:lpstr>OUR SOLUTION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nwabisa ndodana</dc:creator>
  <cp:lastModifiedBy>nwabisa ndodana</cp:lastModifiedBy>
  <cp:revision>1</cp:revision>
  <dcterms:created xsi:type="dcterms:W3CDTF">2020-08-02T10:40:43Z</dcterms:created>
  <dcterms:modified xsi:type="dcterms:W3CDTF">2020-08-02T10:44:31Z</dcterms:modified>
</cp:coreProperties>
</file>